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0" r:id="rId4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8" r:id="rId14"/>
    <p:sldId id="379" r:id="rId15"/>
    <p:sldId id="389" r:id="rId16"/>
    <p:sldId id="387" r:id="rId17"/>
    <p:sldId id="375" r:id="rId18"/>
    <p:sldId id="376" r:id="rId19"/>
    <p:sldId id="377" r:id="rId20"/>
    <p:sldId id="397" r:id="rId21"/>
    <p:sldId id="401" r:id="rId22"/>
    <p:sldId id="402" r:id="rId23"/>
    <p:sldId id="380" r:id="rId24"/>
    <p:sldId id="363" r:id="rId25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E79"/>
    <a:srgbClr val="8FAADC"/>
    <a:srgbClr val="203864"/>
    <a:srgbClr val="C7E0FB"/>
    <a:srgbClr val="ECF3FA"/>
    <a:srgbClr val="00295F"/>
    <a:srgbClr val="BDD7EE"/>
    <a:srgbClr val="C5E0B4"/>
    <a:srgbClr val="DB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56"/>
  </p:normalViewPr>
  <p:slideViewPr>
    <p:cSldViewPr snapToGrid="0" showGuides="1">
      <p:cViewPr varScale="1">
        <p:scale>
          <a:sx n="112" d="100"/>
          <a:sy n="112" d="100"/>
        </p:scale>
        <p:origin x="9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8987-5E0D-4E87-8DFF-7461FC10FC6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0BED8-2533-4D00-9A89-784B7E8CFB7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FCB32-6981-4A53-94CB-24A32599C73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EDA7-27A8-4E30-B972-99A6B47565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0D93-3E41-4695-A433-91880BA4242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5914-E436-498C-9BC9-C6AA3325BDA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5BE3E-88C5-4644-BCA9-254BC058293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64D8-E802-41FF-B121-A7DE38E4699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6252-5AE4-49BB-829D-E2C3874FBE3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63318-D5C5-4617-A668-E0F7CDED244C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13841-FBBB-4425-96A3-C848A1C8E1C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019D1-E0FF-4447-A698-F0450F1FBE1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B597-3216-4B0D-AC8B-018281D76AE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5C6AE-A629-4AD3-8704-162260EFFE3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D806-29C0-4295-AA26-A56FCDFEA2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39.jpeg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14.png"/><Relationship Id="rId2" Type="http://schemas.openxmlformats.org/officeDocument/2006/relationships/image" Target="../media/image2.sv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0459" y="3172881"/>
            <a:ext cx="515515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"/>
          <p:cNvGraphicFramePr>
            <a:graphicFrameLocks noGrp="1"/>
          </p:cNvGraphicFramePr>
          <p:nvPr/>
        </p:nvGraphicFramePr>
        <p:xfrm>
          <a:off x="420445" y="3248444"/>
          <a:ext cx="6074701" cy="17145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3710"/>
                <a:gridCol w="1104571"/>
                <a:gridCol w="1512252"/>
                <a:gridCol w="1924168"/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TANG </a:t>
                      </a:r>
                      <a:r>
                        <a:rPr lang="en-US" sz="1400" kern="1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Jiarui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"/>
                          <a:ea typeface="Cambria"/>
                          <a:cs typeface="+mn-cs"/>
                        </a:rPr>
                        <a:t>21016753</a:t>
                      </a:r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400" kern="120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  <a:cs typeface="+mn-cs"/>
                      </a:endParaRPr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"/>
                        <a:ea typeface="Cambria"/>
                      </a:endParaRPr>
                    </a:p>
                  </a:txBody>
                  <a:tcPr marL="68580" marR="68580" marT="34290" marB="34290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0444" y="936893"/>
            <a:ext cx="83030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Portfolio Optimization Progress Report: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11/3/2024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445" y="4677194"/>
            <a:ext cx="8303078" cy="1752794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17485"/>
            <a:ext cx="7772400" cy="34240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Implication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264" y="2127497"/>
            <a:ext cx="7820666" cy="4195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dirty="0" err="1">
                <a:latin typeface="Cambria" panose="02040503050406030204" pitchFamily="18" charset="0"/>
              </a:rPr>
              <a:t>XGBoost</a:t>
            </a:r>
            <a:r>
              <a:rPr lang="en-US" dirty="0">
                <a:latin typeface="Cambria" panose="02040503050406030204" pitchFamily="18" charset="0"/>
              </a:rPr>
              <a:t> model’s predicted factors have a strong ability to filter good stocks.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after optimization show better returns than the index.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high volatility and tracking errors, even when the objective function is to minimize tracking error.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Portfolios have a high turnover ratio, which may lead to high transaction costs.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The underlying return-driven factors are “styles.” This means that simply fitting the previous returns does not reveal the “styles” within</a:t>
            </a:r>
            <a:r>
              <a:rPr lang="zh-CN" altLang="en-US" dirty="0">
                <a:latin typeface="Cambria" panose="020405030504060302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</a:rPr>
              <a:t>(this is also true if we choose all index constituents for trading)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Ratio (choosing top 20 stocks)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with blue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903470"/>
            <a:ext cx="7772400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What is Barra Factor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Screenshot 2024-11-12 at 9.40.19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4218940"/>
            <a:ext cx="2070100" cy="6985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3376295" y="3345180"/>
            <a:ext cx="5436870" cy="2360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Size: The extent of a company's large-cap status.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Non-linear Size: The degree to which a company's size is at a medium level.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Book-to-Price: The ratio of book value to market value.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Growth: A combined measure of net assets, profit, and earnings expectations.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Momentum: Short-term momentum over 3 months.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Earning Yield: The ratio of earnings to market value.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Leverage: The use of leverage by a listed company.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Liquidity: Returns due to differences in trading volume and frequency.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Beta: The correlation efficiency between a company and the stock index.</a:t>
            </a:r>
            <a:endParaRPr lang="en-US" sz="1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sz="1200"/>
              <a:t>Volatility: Uncertainty relative to market deviation.</a:t>
            </a:r>
            <a:endParaRPr lang="en-US" sz="1200"/>
          </a:p>
        </p:txBody>
      </p:sp>
      <p:sp>
        <p:nvSpPr>
          <p:cNvPr id="15" name="Text Box 14"/>
          <p:cNvSpPr txBox="1"/>
          <p:nvPr>
            <p:custDataLst>
              <p:tags r:id="rId2"/>
            </p:custDataLst>
          </p:nvPr>
        </p:nvSpPr>
        <p:spPr>
          <a:xfrm>
            <a:off x="576580" y="1718310"/>
            <a:ext cx="7990205" cy="3683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r>
              <a:rPr lang="en-US"/>
              <a:t>CAPM: Expected Return = Risk-Free Rate + (Beta * Marke Risk Premium)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2195" y="1737360"/>
            <a:ext cx="6462395" cy="32639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Barra exposure relative difference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&lt;=0.1, 0.3, 0.5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Daily turnover ratio &lt;= 0.15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Objective: maximize sum of weighted prediction score(encourage the optimizor to choose stocks with high predicted score)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Screenshot 2024-11-12 at 9.36.5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3783965"/>
            <a:ext cx="3091180" cy="2646045"/>
          </a:xfrm>
          <a:prstGeom prst="rect">
            <a:avLst/>
          </a:prstGeom>
        </p:spPr>
      </p:pic>
      <p:pic>
        <p:nvPicPr>
          <p:cNvPr id="10" name="Picture 9" descr="Screenshot 2024-11-12 at 9.37.4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90" y="3665220"/>
            <a:ext cx="3475355" cy="2764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078653"/>
            <a:ext cx="7772400" cy="388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3875" y="1789215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&lt;=0.1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&lt;=0.5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334243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and industrial constraints effect on tracking error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75" y="1789215"/>
            <a:ext cx="45720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Barra exposure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relative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difference &lt;=0.7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 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a stock mark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15056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Apha and absolute value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bs_as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2267585"/>
            <a:ext cx="4104640" cy="20523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pic>
        <p:nvPicPr>
          <p:cNvPr id="11" name="Picture 10" descr="abs_ass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2184400"/>
            <a:ext cx="4271010" cy="213550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041900" y="19215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pic>
        <p:nvPicPr>
          <p:cNvPr id="14" name="Picture 13" descr="abs_ass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35" y="4572000"/>
            <a:ext cx="4572000" cy="22860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726055" y="42976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041900" y="1760855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2726055" y="41249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  <p:pic>
        <p:nvPicPr>
          <p:cNvPr id="3" name="Picture 2" descr="turnover_ra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2190750"/>
            <a:ext cx="3710940" cy="1855470"/>
          </a:xfrm>
          <a:prstGeom prst="rect">
            <a:avLst/>
          </a:prstGeom>
        </p:spPr>
      </p:pic>
      <p:pic>
        <p:nvPicPr>
          <p:cNvPr id="7" name="Picture 6" descr="turnover_r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2114550"/>
            <a:ext cx="4080510" cy="2040255"/>
          </a:xfrm>
          <a:prstGeom prst="rect">
            <a:avLst/>
          </a:prstGeom>
        </p:spPr>
      </p:pic>
      <p:pic>
        <p:nvPicPr>
          <p:cNvPr id="12" name="Picture 11" descr="turnover_r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4438015"/>
            <a:ext cx="4161790" cy="2080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Overview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Overview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CSI500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455" y="1981880"/>
            <a:ext cx="8303078" cy="3841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u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139" y="2371600"/>
            <a:ext cx="3365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CSI 500 constituents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500 stocks each day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2019/01/01 – 2024/10/23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968 stocks covered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Sample Data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Graphic 10" descr="Bullsey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7295" y="1976025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Performance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38" y="3895607"/>
            <a:ext cx="2987793" cy="1887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76" y="2796628"/>
            <a:ext cx="3393185" cy="21585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Turnover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98500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300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009265" y="192151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500</a:t>
            </a:r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5765165" y="18992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1000</a:t>
            </a:r>
            <a:endParaRPr lang="en-US"/>
          </a:p>
        </p:txBody>
      </p:sp>
      <p:pic>
        <p:nvPicPr>
          <p:cNvPr id="9" name="Picture 8" descr="Be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915" y="2392045"/>
            <a:ext cx="2790190" cy="1395095"/>
          </a:xfrm>
          <a:prstGeom prst="rect">
            <a:avLst/>
          </a:prstGeom>
        </p:spPr>
      </p:pic>
      <p:pic>
        <p:nvPicPr>
          <p:cNvPr id="11" name="Picture 10" descr="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1600"/>
            <a:ext cx="2684780" cy="1342390"/>
          </a:xfrm>
          <a:prstGeom prst="rect">
            <a:avLst/>
          </a:prstGeom>
        </p:spPr>
      </p:pic>
      <p:pic>
        <p:nvPicPr>
          <p:cNvPr id="14" name="Picture 13" descr="NonlinearSiz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8135"/>
            <a:ext cx="2708275" cy="1354455"/>
          </a:xfrm>
          <a:prstGeom prst="rect">
            <a:avLst/>
          </a:prstGeom>
        </p:spPr>
      </p:pic>
      <p:pic>
        <p:nvPicPr>
          <p:cNvPr id="17" name="Picture 16" descr="Be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275" y="2341245"/>
            <a:ext cx="2684145" cy="1342390"/>
          </a:xfrm>
          <a:prstGeom prst="rect">
            <a:avLst/>
          </a:prstGeom>
        </p:spPr>
      </p:pic>
      <p:pic>
        <p:nvPicPr>
          <p:cNvPr id="18" name="Picture 17" descr="Siz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80" y="4003040"/>
            <a:ext cx="2790190" cy="1395095"/>
          </a:xfrm>
          <a:prstGeom prst="rect">
            <a:avLst/>
          </a:prstGeom>
        </p:spPr>
      </p:pic>
      <p:pic>
        <p:nvPicPr>
          <p:cNvPr id="19" name="Picture 18" descr="NonlinearSiz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25" y="5410200"/>
            <a:ext cx="2684145" cy="1342390"/>
          </a:xfrm>
          <a:prstGeom prst="rect">
            <a:avLst/>
          </a:prstGeom>
        </p:spPr>
      </p:pic>
      <p:pic>
        <p:nvPicPr>
          <p:cNvPr id="29" name="Picture 28" descr="Be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440" y="2324100"/>
            <a:ext cx="2839720" cy="1419860"/>
          </a:xfrm>
          <a:prstGeom prst="rect">
            <a:avLst/>
          </a:prstGeom>
        </p:spPr>
      </p:pic>
      <p:pic>
        <p:nvPicPr>
          <p:cNvPr id="30" name="Picture 29" descr="Siz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970" y="3921760"/>
            <a:ext cx="2790190" cy="1395095"/>
          </a:xfrm>
          <a:prstGeom prst="rect">
            <a:avLst/>
          </a:prstGeom>
        </p:spPr>
      </p:pic>
      <p:pic>
        <p:nvPicPr>
          <p:cNvPr id="31" name="Picture 30" descr="NonlinearSiz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970" y="5311775"/>
            <a:ext cx="2846070" cy="14230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Future plan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and Improvement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Plan Next Week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264" y="2414063"/>
            <a:ext cx="7820666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Test weekly and monthly traded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Apply Barra and industrial constraints (done, not test yet), 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Adding trading costs to objective functions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Simulate stocks suspension</a:t>
            </a:r>
            <a:endParaRPr lang="en-US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446" y="2841293"/>
            <a:ext cx="747205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TANG </a:t>
            </a:r>
            <a:r>
              <a:rPr lang="en-US" altLang="zh-CN" sz="1800" b="0" i="0" u="none" strike="noStrike" kern="1200" dirty="0" err="1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Jiarui</a:t>
            </a:r>
            <a:r>
              <a:rPr lang="en-US" altLang="zh-CN" dirty="0">
                <a:latin typeface="Arial" panose="020B0604020202090204" pitchFamily="34" charset="0"/>
              </a:rPr>
              <a:t>		</a:t>
            </a: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21016753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kern="1200" dirty="0">
                <a:solidFill>
                  <a:srgbClr val="52525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zh-CN" altLang="zh-CN" sz="1800" b="0" i="0" u="none" strike="noStrike" dirty="0">
              <a:effectLst/>
              <a:latin typeface="Arial" panose="020B0604020202090204" pitchFamily="34" charset="0"/>
            </a:endParaRP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altLang="zh-CN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50" dirty="0">
              <a:solidFill>
                <a:schemeClr val="accent3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445" y="2191480"/>
            <a:ext cx="504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sz="2800" b="1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0459" y="341504"/>
            <a:ext cx="8303078" cy="44143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445" y="4193635"/>
            <a:ext cx="8303078" cy="223635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A black and white math equ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2" y="1747893"/>
            <a:ext cx="3365500" cy="596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88361" y="2478024"/>
            <a:ext cx="5716347" cy="189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current volatility by standard deviation of </a:t>
            </a:r>
            <a:r>
              <a:rPr lang="en-US" sz="1600" dirty="0">
                <a:latin typeface="Cambria" panose="02040503050406030204" pitchFamily="18" charset="0"/>
              </a:rPr>
              <a:t>historical returns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weight of each stock is inversely proportional to its volatility.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Adjust total sum of weights to be 1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5" name="Picture 14" descr="A computer code with colorful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08" y="4885913"/>
            <a:ext cx="5384800" cy="1409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25722" y="784416"/>
            <a:ext cx="5716347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Default Constraints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sum  of weights = 1.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</a:rPr>
              <a:t>0 &lt; weight of each stock &lt; 0.15 </a:t>
            </a:r>
            <a:endParaRPr lang="en-US" sz="105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83" y="2712707"/>
            <a:ext cx="5716347" cy="115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l-GR" sz="1600" dirty="0">
                <a:latin typeface="Cambria" panose="02040503050406030204" pitchFamily="18" charset="0"/>
              </a:rPr>
              <a:t>μ</a:t>
            </a:r>
            <a:r>
              <a:rPr lang="en-US" sz="1600" dirty="0">
                <a:latin typeface="Cambria" panose="02040503050406030204" pitchFamily="18" charset="0"/>
              </a:rPr>
              <a:t>​ and </a:t>
            </a:r>
            <a:r>
              <a:rPr lang="el-GR" sz="1600" dirty="0">
                <a:latin typeface="Cambria" panose="02040503050406030204" pitchFamily="18" charset="0"/>
              </a:rPr>
              <a:t>σ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</a:rPr>
              <a:t>represent the mean and variance of the portfolio‘s return, respectively, and </a:t>
            </a:r>
            <a:r>
              <a:rPr lang="el-GR" sz="1600" dirty="0">
                <a:latin typeface="Cambria" panose="02040503050406030204" pitchFamily="18" charset="0"/>
              </a:rPr>
              <a:t>γ </a:t>
            </a:r>
            <a:r>
              <a:rPr lang="en-US" sz="1600" dirty="0">
                <a:latin typeface="Cambria" panose="02040503050406030204" pitchFamily="18" charset="0"/>
              </a:rPr>
              <a:t>represents the investor’s risk aversion coefficient.</a:t>
            </a:r>
            <a:r>
              <a:rPr lang="zh-CN" altLang="en-US" sz="1600" dirty="0">
                <a:latin typeface="Cambria" panose="02040503050406030204" pitchFamily="18" charset="0"/>
              </a:rPr>
              <a:t> 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 descr="A black text on a white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3" y="1752589"/>
            <a:ext cx="2552700" cy="74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computer code with colorful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0" y="4145293"/>
            <a:ext cx="69342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Object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Tracking Error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827" y="2924816"/>
            <a:ext cx="6549390" cy="78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Calculate daily return difference of portfolio return and index return</a:t>
            </a:r>
            <a:endParaRPr lang="en-US" sz="16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The tracking error is the standard deviation of return difference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6" name="Picture 5" descr="A black text with a white back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1855476"/>
            <a:ext cx="2448165" cy="860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black background with red tex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3" y="4375780"/>
            <a:ext cx="66167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0461" y="833107"/>
            <a:ext cx="830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Setting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0455" y="1986985"/>
            <a:ext cx="8303078" cy="383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"/>
          <p:cNvSpPr/>
          <p:nvPr/>
        </p:nvSpPr>
        <p:spPr>
          <a:xfrm>
            <a:off x="4464044" y="1986985"/>
            <a:ext cx="4259489" cy="38230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Court with solid fill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791" y="2068348"/>
            <a:ext cx="248447" cy="2484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7140" y="1996293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Procedure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Graphic 15" descr="Bullseye with solid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906" y="2065914"/>
            <a:ext cx="249176" cy="2491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82082" y="2375908"/>
            <a:ext cx="3867932" cy="369332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89862" y="1987792"/>
            <a:ext cx="415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Settings</a:t>
            </a:r>
            <a:endParaRPr lang="en-US" b="1" i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8014" y="2493257"/>
            <a:ext cx="3742061" cy="337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10, 000, 000 cash at the beginning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Choose top 20 stocks with predicted factor values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optimal weight via optimization in day before adjustment date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Calculate stock value to be traded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Update cash and stock value account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6608" y="2518025"/>
            <a:ext cx="3365865" cy="226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Adjustment period: adjust position every 20 days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Lot size: minimum shares of stock each trade.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Trade price: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adjVWAP</a:t>
            </a: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Weight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2" y="2100634"/>
            <a:ext cx="7772400" cy="34240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Equal Volatility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86857"/>
            <a:ext cx="7772400" cy="340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6666133" y="6429988"/>
            <a:ext cx="2057400" cy="273844"/>
          </a:xfrm>
        </p:spPr>
        <p:txBody>
          <a:bodyPr/>
          <a:lstStyle/>
          <a:p>
            <a:fld id="{0A8AD806-29C0-4295-AA26-A56FCDFEA2AC}" type="slidenum">
              <a:rPr lang="en-US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fld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20460" y="251460"/>
            <a:ext cx="830307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410075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7514463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1305687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2857881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5962269" y="212885"/>
            <a:ext cx="95250" cy="952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01931" y="33978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Sample 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Overview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1252" y="343974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Setting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59727" y="363432"/>
            <a:ext cx="15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Optimization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</a:rPr>
              <a:t>Object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58513" y="345548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Backtest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Results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10707" y="351309"/>
            <a:ext cx="25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plan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Improvement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0462" y="1613518"/>
            <a:ext cx="830307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461" y="833107"/>
            <a:ext cx="830307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Backtest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Results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Utility Theory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graph of different colored line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201904"/>
            <a:ext cx="7772400" cy="343966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MjU3NTY5NTYwYjJjNTdkMzdiYzFhZDNjNTc4MTA1MjUifQ==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5411</Words>
  <Application>WPS Spreadsheets</Application>
  <PresentationFormat>On-screen Show (4:3)</PresentationFormat>
  <Paragraphs>519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Cambria</vt:lpstr>
      <vt:lpstr>Thonburi</vt:lpstr>
      <vt:lpstr>Cambria</vt:lpstr>
      <vt:lpstr>苹方-简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Yusong [Student]</dc:creator>
  <cp:lastModifiedBy>WPS_1598677380</cp:lastModifiedBy>
  <cp:revision>23</cp:revision>
  <dcterms:created xsi:type="dcterms:W3CDTF">2024-11-26T13:27:27Z</dcterms:created>
  <dcterms:modified xsi:type="dcterms:W3CDTF">2024-11-26T13:27:27Z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1C3C948C73C7B0593E4B2767EC1D5209_42</vt:lpwstr>
  </property>
  <property fmtid="{D5CDD505-2E9C-101B-9397-08002B2CF9AE}" pid="3" name="KSOProductBuildVer">
    <vt:lpwstr>1033-6.13.2.8918</vt:lpwstr>
  </property>
</Properties>
</file>